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8"/>
  </p:notesMasterIdLst>
  <p:sldIdLst>
    <p:sldId id="266" r:id="rId2"/>
    <p:sldId id="262" r:id="rId3"/>
    <p:sldId id="263" r:id="rId4"/>
    <p:sldId id="256" r:id="rId5"/>
    <p:sldId id="261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30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9161D-11DF-3243-9D43-3FDFCF9DB15F}" type="datetimeFigureOut">
              <a:rPr lang="en-US" smtClean="0"/>
              <a:t>9/7/11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BA5D09-E1BE-5442-9324-CFF921F9165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50C2-F8BA-C44F-B87C-602EEFC81F77}" type="datetimeFigureOut">
              <a:rPr lang="en-US" smtClean="0"/>
              <a:pPr/>
              <a:t>9/7/11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1E82-ECFD-0D4C-8E68-89C47CCDA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50C2-F8BA-C44F-B87C-602EEFC81F77}" type="datetimeFigureOut">
              <a:rPr lang="en-US" smtClean="0"/>
              <a:pPr/>
              <a:t>9/7/11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1E82-ECFD-0D4C-8E68-89C47CCDA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50C2-F8BA-C44F-B87C-602EEFC81F77}" type="datetimeFigureOut">
              <a:rPr lang="en-US" smtClean="0"/>
              <a:pPr/>
              <a:t>9/7/11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1E82-ECFD-0D4C-8E68-89C47CCDA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50C2-F8BA-C44F-B87C-602EEFC81F77}" type="datetimeFigureOut">
              <a:rPr lang="en-US" smtClean="0"/>
              <a:pPr/>
              <a:t>9/7/11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1E82-ECFD-0D4C-8E68-89C47CCDA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50C2-F8BA-C44F-B87C-602EEFC81F77}" type="datetimeFigureOut">
              <a:rPr lang="en-US" smtClean="0"/>
              <a:pPr/>
              <a:t>9/7/11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1E82-ECFD-0D4C-8E68-89C47CCDA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50C2-F8BA-C44F-B87C-602EEFC81F77}" type="datetimeFigureOut">
              <a:rPr lang="en-US" smtClean="0"/>
              <a:pPr/>
              <a:t>9/7/11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1E82-ECFD-0D4C-8E68-89C47CCDA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50C2-F8BA-C44F-B87C-602EEFC81F77}" type="datetimeFigureOut">
              <a:rPr lang="en-US" smtClean="0"/>
              <a:pPr/>
              <a:t>9/7/11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1E82-ECFD-0D4C-8E68-89C47CCDA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50C2-F8BA-C44F-B87C-602EEFC81F77}" type="datetimeFigureOut">
              <a:rPr lang="en-US" smtClean="0"/>
              <a:pPr/>
              <a:t>9/7/11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1E82-ECFD-0D4C-8E68-89C47CCDA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50C2-F8BA-C44F-B87C-602EEFC81F77}" type="datetimeFigureOut">
              <a:rPr lang="en-US" smtClean="0"/>
              <a:pPr/>
              <a:t>9/7/11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1E82-ECFD-0D4C-8E68-89C47CCDA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50C2-F8BA-C44F-B87C-602EEFC81F77}" type="datetimeFigureOut">
              <a:rPr lang="en-US" smtClean="0"/>
              <a:pPr/>
              <a:t>9/7/11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1E82-ECFD-0D4C-8E68-89C47CCDA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50C2-F8BA-C44F-B87C-602EEFC81F77}" type="datetimeFigureOut">
              <a:rPr lang="en-US" smtClean="0"/>
              <a:pPr/>
              <a:t>9/7/11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1E82-ECFD-0D4C-8E68-89C47CCDA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250C2-F8BA-C44F-B87C-602EEFC81F77}" type="datetimeFigureOut">
              <a:rPr lang="en-US" smtClean="0"/>
              <a:pPr/>
              <a:t>9/7/11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11E82-ECFD-0D4C-8E68-89C47CCDA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Infrastructure clouds, microbial genomics, and the Cloud Virtual Resource project (</a:t>
            </a:r>
            <a:r>
              <a:rPr lang="en-US" dirty="0" err="1" smtClean="0"/>
              <a:t>CloVR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Sam Angiuoli</a:t>
            </a:r>
          </a:p>
          <a:p>
            <a:r>
              <a:rPr lang="en-US" dirty="0" err="1" smtClean="0"/>
              <a:t>sangiuoli@som.umaryland.edu</a:t>
            </a:r>
            <a:endParaRPr lang="en-US" dirty="0"/>
          </a:p>
        </p:txBody>
      </p:sp>
      <p:pic>
        <p:nvPicPr>
          <p:cNvPr id="4" name="Picture 6" descr="IGS_graphic_text_SOM_outlined_v11_variant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51740" y="5076230"/>
            <a:ext cx="5082109" cy="562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4" descr="CloVR_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14196" y="5638800"/>
            <a:ext cx="1785938" cy="649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Microbial </a:t>
            </a:r>
            <a:r>
              <a:rPr lang="en-US" dirty="0" smtClean="0"/>
              <a:t>genomics </a:t>
            </a:r>
          </a:p>
          <a:p>
            <a:pPr lvl="1"/>
            <a:r>
              <a:rPr lang="en-US" dirty="0" smtClean="0"/>
              <a:t>Biologists, </a:t>
            </a:r>
            <a:r>
              <a:rPr lang="en-US" dirty="0" smtClean="0"/>
              <a:t>MDs, </a:t>
            </a:r>
            <a:r>
              <a:rPr lang="en-US" dirty="0" err="1" smtClean="0"/>
              <a:t>bioinformaticians</a:t>
            </a:r>
            <a:endParaRPr lang="en-US" dirty="0" smtClean="0"/>
          </a:p>
          <a:p>
            <a:pPr lvl="1"/>
            <a:r>
              <a:rPr lang="en-US" dirty="0" smtClean="0"/>
              <a:t>Many backgrounds; </a:t>
            </a:r>
            <a:r>
              <a:rPr lang="en-US" dirty="0"/>
              <a:t>i</a:t>
            </a:r>
            <a:r>
              <a:rPr lang="en-US" dirty="0" smtClean="0"/>
              <a:t>ncreasingly inter-disciplinary</a:t>
            </a:r>
          </a:p>
          <a:p>
            <a:r>
              <a:rPr lang="en-US" dirty="0" smtClean="0"/>
              <a:t>Democratization of sequencing</a:t>
            </a:r>
          </a:p>
          <a:p>
            <a:pPr lvl="1"/>
            <a:r>
              <a:rPr lang="en-US" dirty="0" smtClean="0"/>
              <a:t>Data acquisition is less of a </a:t>
            </a:r>
            <a:r>
              <a:rPr lang="en-US" dirty="0" smtClean="0"/>
              <a:t>bottleneck</a:t>
            </a:r>
          </a:p>
          <a:p>
            <a:r>
              <a:rPr lang="en-US" dirty="0" smtClean="0"/>
              <a:t>Many datasets</a:t>
            </a:r>
            <a:endParaRPr lang="en-US" dirty="0" smtClean="0"/>
          </a:p>
          <a:p>
            <a:pPr lvl="1"/>
            <a:r>
              <a:rPr lang="en-US" dirty="0" smtClean="0"/>
              <a:t>Including many small to </a:t>
            </a:r>
            <a:r>
              <a:rPr lang="en-US" dirty="0" smtClean="0"/>
              <a:t>medium</a:t>
            </a:r>
            <a:r>
              <a:rPr lang="en-US" dirty="0" smtClean="0"/>
              <a:t> in size</a:t>
            </a:r>
          </a:p>
          <a:p>
            <a:r>
              <a:rPr lang="en-US" dirty="0" smtClean="0"/>
              <a:t>Diverse </a:t>
            </a:r>
            <a:r>
              <a:rPr lang="en-US" dirty="0" smtClean="0"/>
              <a:t>analysis needs</a:t>
            </a:r>
          </a:p>
          <a:p>
            <a:pPr lvl="1"/>
            <a:r>
              <a:rPr lang="en-US" dirty="0" smtClean="0"/>
              <a:t>Often </a:t>
            </a:r>
            <a:r>
              <a:rPr lang="en-US" dirty="0" smtClean="0"/>
              <a:t>exploratory</a:t>
            </a:r>
            <a:endParaRPr lang="en-US" dirty="0" smtClean="0"/>
          </a:p>
          <a:p>
            <a:pPr lvl="1"/>
            <a:r>
              <a:rPr lang="en-US" dirty="0" smtClean="0"/>
              <a:t>Evolving protocols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project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6500566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Integrate </a:t>
            </a:r>
            <a:r>
              <a:rPr lang="en-US" dirty="0" smtClean="0"/>
              <a:t>analysis software and automated </a:t>
            </a:r>
            <a:r>
              <a:rPr lang="en-US" dirty="0" smtClean="0"/>
              <a:t>pipelines into a portable VM</a:t>
            </a:r>
          </a:p>
          <a:p>
            <a:r>
              <a:rPr lang="en-US" dirty="0" smtClean="0"/>
              <a:t>VM runs on a local PC and can (optionally) access the Cloud seamlessly on-demand</a:t>
            </a:r>
          </a:p>
        </p:txBody>
      </p:sp>
      <p:pic>
        <p:nvPicPr>
          <p:cNvPr id="4" name="Picture 3" descr="clovrfig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1067" y="1358466"/>
            <a:ext cx="5283200" cy="3891606"/>
          </a:xfrm>
          <a:prstGeom prst="rect">
            <a:avLst/>
          </a:prstGeom>
        </p:spPr>
      </p:pic>
      <p:pic>
        <p:nvPicPr>
          <p:cNvPr id="9" name="Picture 6" descr="IGS_graphic_text_SOM_outlined_v11_variants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0200" y="8534400"/>
            <a:ext cx="7227888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4" descr="CloVR_logo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855200" y="8472910"/>
            <a:ext cx="2540000" cy="92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CloVR_logo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4871" y="0"/>
            <a:ext cx="1785938" cy="649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4" descr="nhgri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77468" y="6308507"/>
            <a:ext cx="498855" cy="498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5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34426" y="6139166"/>
            <a:ext cx="723662" cy="71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8176323" y="6208959"/>
            <a:ext cx="8066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NIH</a:t>
            </a:r>
          </a:p>
          <a:p>
            <a:r>
              <a:rPr lang="en-US" dirty="0" smtClean="0"/>
              <a:t>NHGRI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896962" y="6338479"/>
            <a:ext cx="93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Funding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drew our development team to infrastructure </a:t>
            </a:r>
            <a:r>
              <a:rPr lang="en-US" dirty="0" smtClean="0"/>
              <a:t>clouds?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Reliability of Amazon EC2</a:t>
            </a:r>
          </a:p>
          <a:p>
            <a:pPr lvl="1"/>
            <a:r>
              <a:rPr lang="en-US" dirty="0" smtClean="0"/>
              <a:t>Things just worked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Flexibility </a:t>
            </a:r>
          </a:p>
          <a:p>
            <a:pPr lvl="1"/>
            <a:r>
              <a:rPr lang="en-US" dirty="0" smtClean="0"/>
              <a:t>Pipelines and protocols change frequently</a:t>
            </a:r>
          </a:p>
          <a:p>
            <a:pPr lvl="1"/>
            <a:r>
              <a:rPr lang="en-US" dirty="0" smtClean="0"/>
              <a:t>Customizable </a:t>
            </a:r>
            <a:r>
              <a:rPr lang="en-US" dirty="0" err="1" smtClean="0"/>
              <a:t>VMs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Independence</a:t>
            </a:r>
            <a:endParaRPr lang="en-US" dirty="0" smtClean="0"/>
          </a:p>
          <a:p>
            <a:pPr lvl="1"/>
            <a:r>
              <a:rPr lang="en-US" dirty="0" smtClean="0"/>
              <a:t>Root access</a:t>
            </a:r>
          </a:p>
          <a:p>
            <a:pPr lvl="1"/>
            <a:r>
              <a:rPr lang="en-US" dirty="0" smtClean="0"/>
              <a:t>On-demand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does our community </a:t>
            </a:r>
            <a:r>
              <a:rPr lang="en-US" dirty="0" smtClean="0"/>
              <a:t>benefit?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Increased throughput</a:t>
            </a:r>
            <a:endParaRPr lang="en-US" dirty="0" smtClean="0"/>
          </a:p>
          <a:p>
            <a:pPr lvl="1"/>
            <a:r>
              <a:rPr lang="en-US" dirty="0" smtClean="0"/>
              <a:t>Many small </a:t>
            </a:r>
            <a:r>
              <a:rPr lang="en-US" dirty="0" smtClean="0"/>
              <a:t>to medium scale needs but</a:t>
            </a:r>
            <a:r>
              <a:rPr lang="en-US" dirty="0" smtClean="0"/>
              <a:t> more than a desktop can handle</a:t>
            </a:r>
          </a:p>
          <a:p>
            <a:r>
              <a:rPr lang="en-US" dirty="0" smtClean="0"/>
              <a:t>Easy to use</a:t>
            </a:r>
            <a:endParaRPr lang="en-US" dirty="0" smtClean="0"/>
          </a:p>
          <a:p>
            <a:pPr lvl="1"/>
            <a:r>
              <a:rPr lang="en-US" dirty="0" smtClean="0"/>
              <a:t>Zero software install</a:t>
            </a:r>
          </a:p>
          <a:p>
            <a:pPr lvl="1"/>
            <a:r>
              <a:rPr lang="en-US" dirty="0" err="1" smtClean="0"/>
              <a:t>CloVR</a:t>
            </a:r>
            <a:r>
              <a:rPr lang="en-US" dirty="0" smtClean="0"/>
              <a:t> VM is prebuilt, ready to go</a:t>
            </a:r>
          </a:p>
          <a:p>
            <a:pPr lvl="1"/>
            <a:r>
              <a:rPr lang="en-US" dirty="0" smtClean="0"/>
              <a:t>No </a:t>
            </a:r>
            <a:r>
              <a:rPr lang="en-US" dirty="0" smtClean="0"/>
              <a:t>need for building, managing local cluster</a:t>
            </a: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CloVR</a:t>
            </a:r>
            <a:r>
              <a:rPr lang="en-US" dirty="0" smtClean="0"/>
              <a:t>, cloud </a:t>
            </a:r>
            <a:r>
              <a:rPr lang="en-US" dirty="0" smtClean="0"/>
              <a:t>utilization is built-in and seamless</a:t>
            </a:r>
            <a:endParaRPr lang="en-US" dirty="0" smtClean="0"/>
          </a:p>
          <a:p>
            <a:r>
              <a:rPr lang="en-US" dirty="0" smtClean="0"/>
              <a:t>Improved control</a:t>
            </a:r>
          </a:p>
          <a:p>
            <a:pPr lvl="1"/>
            <a:r>
              <a:rPr lang="en-US" dirty="0" err="1" smtClean="0"/>
              <a:t>CloVR</a:t>
            </a:r>
            <a:r>
              <a:rPr lang="en-US" dirty="0" smtClean="0"/>
              <a:t> VM runs on</a:t>
            </a:r>
            <a:r>
              <a:rPr lang="en-US" dirty="0" smtClean="0"/>
              <a:t> the desktop as a stand-alone application</a:t>
            </a:r>
          </a:p>
          <a:p>
            <a:pPr lvl="1"/>
            <a:r>
              <a:rPr lang="en-US" dirty="0" smtClean="0"/>
              <a:t>Cloud used for temporary processing only; data is downloaded back to the PC</a:t>
            </a:r>
          </a:p>
          <a:p>
            <a:pPr lvl="1"/>
            <a:r>
              <a:rPr lang="en-US" dirty="0" smtClean="0"/>
              <a:t>DIY nature is appealing to many groups</a:t>
            </a:r>
          </a:p>
          <a:p>
            <a:pPr lvl="1"/>
            <a:r>
              <a:rPr lang="en-US" dirty="0" smtClean="0"/>
              <a:t>An alternative to uploading data to a third-party web server for analysis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challenges in </a:t>
            </a:r>
            <a:r>
              <a:rPr lang="en-US" dirty="0" smtClean="0"/>
              <a:t>using clouds?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Poor r</a:t>
            </a:r>
            <a:r>
              <a:rPr lang="en-US" dirty="0" smtClean="0"/>
              <a:t>eliability</a:t>
            </a:r>
            <a:endParaRPr lang="en-US" dirty="0" smtClean="0"/>
          </a:p>
          <a:p>
            <a:pPr lvl="1"/>
            <a:r>
              <a:rPr lang="en-US" dirty="0" smtClean="0"/>
              <a:t>Must just </a:t>
            </a:r>
            <a:r>
              <a:rPr lang="en-US" dirty="0" smtClean="0"/>
              <a:t>work, end</a:t>
            </a:r>
            <a:r>
              <a:rPr lang="en-US" dirty="0" smtClean="0"/>
              <a:t>-users cannot debug </a:t>
            </a:r>
            <a:endParaRPr lang="en-US" dirty="0" smtClean="0"/>
          </a:p>
          <a:p>
            <a:pPr lvl="1"/>
            <a:r>
              <a:rPr lang="en-US" dirty="0" smtClean="0"/>
              <a:t>Cloud and </a:t>
            </a:r>
            <a:r>
              <a:rPr lang="en-US" dirty="0" smtClean="0"/>
              <a:t>s</a:t>
            </a:r>
            <a:r>
              <a:rPr lang="en-US" dirty="0" smtClean="0"/>
              <a:t>oftware </a:t>
            </a:r>
            <a:r>
              <a:rPr lang="en-US" dirty="0" smtClean="0"/>
              <a:t>must be very </a:t>
            </a:r>
            <a:r>
              <a:rPr lang="en-US" dirty="0" smtClean="0"/>
              <a:t>robust</a:t>
            </a:r>
          </a:p>
          <a:p>
            <a:pPr lvl="1">
              <a:buNone/>
            </a:pPr>
            <a:r>
              <a:rPr lang="en-US" b="1" i="1" dirty="0" smtClean="0"/>
              <a:t>Ongoing need for testing and good software engineering</a:t>
            </a:r>
            <a:endParaRPr lang="en-US" b="1" i="1" dirty="0" smtClean="0"/>
          </a:p>
          <a:p>
            <a:r>
              <a:rPr lang="en-US" dirty="0" smtClean="0"/>
              <a:t>Poor availability</a:t>
            </a:r>
          </a:p>
          <a:p>
            <a:pPr lvl="1"/>
            <a:r>
              <a:rPr lang="en-US" dirty="0" smtClean="0"/>
              <a:t>What exists outside of commercial space is small</a:t>
            </a:r>
          </a:p>
          <a:p>
            <a:pPr lvl="1">
              <a:buNone/>
            </a:pPr>
            <a:r>
              <a:rPr lang="en-US" b="1" i="1" dirty="0" smtClean="0"/>
              <a:t>Need more machine types</a:t>
            </a:r>
            <a:endParaRPr lang="en-US" b="1" i="1" dirty="0" smtClean="0"/>
          </a:p>
          <a:p>
            <a:r>
              <a:rPr lang="en-US" dirty="0" smtClean="0"/>
              <a:t>Limited portability</a:t>
            </a:r>
          </a:p>
          <a:p>
            <a:pPr lvl="1"/>
            <a:r>
              <a:rPr lang="en-US" dirty="0" smtClean="0"/>
              <a:t>Despite APIs, not simply write once, run anywhere</a:t>
            </a:r>
          </a:p>
          <a:p>
            <a:pPr lvl="1">
              <a:buNone/>
            </a:pPr>
            <a:r>
              <a:rPr lang="en-US" b="1" i="1" dirty="0" smtClean="0"/>
              <a:t>Need for more standardization</a:t>
            </a:r>
          </a:p>
          <a:p>
            <a:r>
              <a:rPr lang="en-US" dirty="0" smtClean="0"/>
              <a:t>Authentication</a:t>
            </a:r>
            <a:endParaRPr lang="en-US" dirty="0" smtClean="0"/>
          </a:p>
          <a:p>
            <a:pPr lvl="1">
              <a:buNone/>
            </a:pPr>
            <a:r>
              <a:rPr lang="en-US" b="1" i="1" dirty="0" smtClean="0"/>
              <a:t>Need for simplified sign-on</a:t>
            </a:r>
          </a:p>
          <a:p>
            <a:r>
              <a:rPr lang="en-US" dirty="0" smtClean="0"/>
              <a:t>Big data</a:t>
            </a:r>
          </a:p>
          <a:p>
            <a:pPr lvl="1"/>
            <a:r>
              <a:rPr lang="en-US" dirty="0" smtClean="0"/>
              <a:t>Internet transfers can be prohibitive</a:t>
            </a:r>
            <a:r>
              <a:rPr lang="en-US" i="1" dirty="0" smtClean="0"/>
              <a:t>	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307</Words>
  <Application>Microsoft Macintosh PowerPoint</Application>
  <PresentationFormat>On-screen Show (4:3)</PresentationFormat>
  <Paragraphs>80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Infrastructure clouds, microbial genomics, and the Cloud Virtual Resource project (CloVR)</vt:lpstr>
      <vt:lpstr>Our community</vt:lpstr>
      <vt:lpstr>Our project </vt:lpstr>
      <vt:lpstr>What drew our development team to infrastructure clouds?</vt:lpstr>
      <vt:lpstr>How does our community benefit?</vt:lpstr>
      <vt:lpstr>What are the challenges in using clouds?</vt:lpstr>
    </vt:vector>
  </TitlesOfParts>
  <Company>UMIGS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community</dc:title>
  <dc:creator>Sam Angiuoli</dc:creator>
  <cp:lastModifiedBy>Sam Angiuoli</cp:lastModifiedBy>
  <cp:revision>15</cp:revision>
  <dcterms:created xsi:type="dcterms:W3CDTF">2011-09-07T16:06:58Z</dcterms:created>
  <dcterms:modified xsi:type="dcterms:W3CDTF">2011-09-07T17:37:28Z</dcterms:modified>
</cp:coreProperties>
</file>